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C5EDD-144F-4161-92EE-1562CC23E457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E845-DD55-410A-9B09-A8BF6D654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C5EDD-144F-4161-92EE-1562CC23E457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E845-DD55-410A-9B09-A8BF6D654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C5EDD-144F-4161-92EE-1562CC23E457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E845-DD55-410A-9B09-A8BF6D654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C5EDD-144F-4161-92EE-1562CC23E457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E845-DD55-410A-9B09-A8BF6D654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C5EDD-144F-4161-92EE-1562CC23E457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E845-DD55-410A-9B09-A8BF6D654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C5EDD-144F-4161-92EE-1562CC23E457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E845-DD55-410A-9B09-A8BF6D654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C5EDD-144F-4161-92EE-1562CC23E457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E845-DD55-410A-9B09-A8BF6D654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C5EDD-144F-4161-92EE-1562CC23E457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E845-DD55-410A-9B09-A8BF6D654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C5EDD-144F-4161-92EE-1562CC23E457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E845-DD55-410A-9B09-A8BF6D654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C5EDD-144F-4161-92EE-1562CC23E457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E845-DD55-410A-9B09-A8BF6D654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C5EDD-144F-4161-92EE-1562CC23E457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E845-DD55-410A-9B09-A8BF6D654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C5EDD-144F-4161-92EE-1562CC23E457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9E845-DD55-410A-9B09-A8BF6D6540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0" y="0"/>
            <a:ext cx="9144000" cy="714356"/>
          </a:xfrm>
          <a:prstGeom prst="rect">
            <a:avLst/>
          </a:prstGeom>
          <a:solidFill>
            <a:srgbClr val="66CCFF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0" y="571480"/>
            <a:ext cx="4643438" cy="6286520"/>
          </a:xfrm>
          <a:prstGeom prst="rect">
            <a:avLst/>
          </a:prstGeom>
          <a:solidFill>
            <a:srgbClr val="FF33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928794" y="0"/>
            <a:ext cx="36094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00FF"/>
                </a:solidFill>
              </a:rPr>
              <a:t>Revelation and Science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998935"/>
            <a:ext cx="26734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AFCE4"/>
                </a:solidFill>
              </a:rPr>
              <a:t>Both try to explain reality.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1593056"/>
            <a:ext cx="25670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AFCE4"/>
                </a:solidFill>
              </a:rPr>
              <a:t>Both require a degree of </a:t>
            </a:r>
          </a:p>
          <a:p>
            <a:r>
              <a:rPr lang="en-US" b="1" dirty="0">
                <a:solidFill>
                  <a:srgbClr val="FAFCE4"/>
                </a:solidFill>
              </a:rPr>
              <a:t>faith</a:t>
            </a:r>
            <a:r>
              <a:rPr lang="en-US" dirty="0">
                <a:solidFill>
                  <a:srgbClr val="FAFCE4"/>
                </a:solidFill>
              </a:rPr>
              <a:t>.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3267075"/>
            <a:ext cx="29840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AFCE4"/>
                </a:solidFill>
              </a:rPr>
              <a:t>Both can accept that present </a:t>
            </a:r>
          </a:p>
          <a:p>
            <a:r>
              <a:rPr lang="en-US" b="1">
                <a:solidFill>
                  <a:srgbClr val="FAFCE4"/>
                </a:solidFill>
              </a:rPr>
              <a:t>knowledge of the universe is </a:t>
            </a:r>
          </a:p>
          <a:p>
            <a:r>
              <a:rPr lang="en-US" b="1">
                <a:solidFill>
                  <a:srgbClr val="FAFCE4"/>
                </a:solidFill>
              </a:rPr>
              <a:t>not complete.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2349104"/>
            <a:ext cx="287886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AFCE4"/>
                </a:solidFill>
              </a:rPr>
              <a:t>Both interpret reality based </a:t>
            </a:r>
          </a:p>
          <a:p>
            <a:r>
              <a:rPr lang="en-US" b="1">
                <a:solidFill>
                  <a:srgbClr val="FAFCE4"/>
                </a:solidFill>
              </a:rPr>
              <a:t>on the paradigms of their </a:t>
            </a:r>
          </a:p>
          <a:p>
            <a:r>
              <a:rPr lang="en-US" b="1">
                <a:solidFill>
                  <a:srgbClr val="FAFCE4"/>
                </a:solidFill>
              </a:rPr>
              <a:t>communities.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4000500"/>
            <a:ext cx="452966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AFCE4"/>
                </a:solidFill>
              </a:rPr>
              <a:t>Both are influenced by their </a:t>
            </a:r>
          </a:p>
          <a:p>
            <a:r>
              <a:rPr lang="en-US" b="1" dirty="0">
                <a:solidFill>
                  <a:srgbClr val="FAFCE4"/>
                </a:solidFill>
              </a:rPr>
              <a:t>social, cultural and historical </a:t>
            </a:r>
          </a:p>
          <a:p>
            <a:r>
              <a:rPr lang="en-US" b="1" dirty="0">
                <a:solidFill>
                  <a:srgbClr val="FAFCE4"/>
                </a:solidFill>
              </a:rPr>
              <a:t>context.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5943600"/>
            <a:ext cx="4546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AFCE4"/>
                </a:solidFill>
              </a:rPr>
              <a:t>Both recognize that there are </a:t>
            </a:r>
          </a:p>
          <a:p>
            <a:r>
              <a:rPr lang="en-US" b="1" dirty="0">
                <a:solidFill>
                  <a:srgbClr val="FAFCE4"/>
                </a:solidFill>
              </a:rPr>
              <a:t>limits to what we can know </a:t>
            </a:r>
          </a:p>
          <a:p>
            <a:r>
              <a:rPr lang="en-US" b="1" dirty="0">
                <a:solidFill>
                  <a:srgbClr val="FAFCE4"/>
                </a:solidFill>
              </a:rPr>
              <a:t>about reality.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4572000" y="714356"/>
            <a:ext cx="4572000" cy="6143644"/>
          </a:xfrm>
          <a:prstGeom prst="rect">
            <a:avLst/>
          </a:prstGeom>
          <a:solidFill>
            <a:schemeClr val="folHlink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1020233" y="675085"/>
            <a:ext cx="16049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AFCE4"/>
                </a:solidFill>
              </a:rPr>
              <a:t>Similarities</a:t>
            </a:r>
            <a:endParaRPr lang="en-US" sz="2400" b="1">
              <a:solidFill>
                <a:srgbClr val="FAFCE4"/>
              </a:solidFill>
            </a:endParaRPr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0" y="714356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5628217" y="675085"/>
            <a:ext cx="16329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006600"/>
                </a:solidFill>
              </a:rPr>
              <a:t>Differences</a:t>
            </a:r>
            <a:endParaRPr lang="en-US" sz="2400" b="1">
              <a:solidFill>
                <a:srgbClr val="006600"/>
              </a:solidFill>
            </a:endParaRP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4764617" y="998935"/>
            <a:ext cx="22391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Science uses physical </a:t>
            </a:r>
          </a:p>
          <a:p>
            <a:r>
              <a:rPr lang="en-GB" b="1" dirty="0">
                <a:solidFill>
                  <a:schemeClr val="bg1"/>
                </a:solidFill>
              </a:rPr>
              <a:t>evidence alone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4764617" y="1538288"/>
            <a:ext cx="268426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Spiritual truths don’t</a:t>
            </a:r>
          </a:p>
          <a:p>
            <a:r>
              <a:rPr lang="en-GB" b="1" dirty="0">
                <a:solidFill>
                  <a:schemeClr val="bg1"/>
                </a:solidFill>
              </a:rPr>
              <a:t>change like scientific</a:t>
            </a:r>
          </a:p>
          <a:p>
            <a:r>
              <a:rPr lang="en-GB" b="1" dirty="0">
                <a:solidFill>
                  <a:schemeClr val="bg1"/>
                </a:solidFill>
              </a:rPr>
              <a:t>theory does - </a:t>
            </a:r>
            <a:r>
              <a:rPr lang="en-GB" b="1" dirty="0" err="1">
                <a:solidFill>
                  <a:schemeClr val="bg1"/>
                </a:solidFill>
              </a:rPr>
              <a:t>eg</a:t>
            </a:r>
            <a:r>
              <a:rPr lang="en-GB" b="1" dirty="0">
                <a:solidFill>
                  <a:schemeClr val="bg1"/>
                </a:solidFill>
              </a:rPr>
              <a:t> in light of</a:t>
            </a:r>
          </a:p>
          <a:p>
            <a:r>
              <a:rPr lang="en-GB" b="1" dirty="0">
                <a:solidFill>
                  <a:schemeClr val="bg1"/>
                </a:solidFill>
              </a:rPr>
              <a:t>new evidence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4786314" y="2714620"/>
            <a:ext cx="387508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Religion is based on belief</a:t>
            </a:r>
          </a:p>
          <a:p>
            <a:r>
              <a:rPr lang="en-GB" b="1" dirty="0">
                <a:solidFill>
                  <a:schemeClr val="bg1"/>
                </a:solidFill>
              </a:rPr>
              <a:t>Science is based on the </a:t>
            </a:r>
          </a:p>
          <a:p>
            <a:r>
              <a:rPr lang="en-GB" b="1" dirty="0">
                <a:solidFill>
                  <a:schemeClr val="bg1"/>
                </a:solidFill>
              </a:rPr>
              <a:t>scientific method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4764617" y="3643314"/>
            <a:ext cx="336126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There is a subjective element to religion</a:t>
            </a:r>
          </a:p>
          <a:p>
            <a:r>
              <a:rPr lang="en-GB" b="1" dirty="0">
                <a:solidFill>
                  <a:schemeClr val="bg1"/>
                </a:solidFill>
              </a:rPr>
              <a:t>Science is </a:t>
            </a:r>
            <a:r>
              <a:rPr lang="en-GB" b="1" dirty="0" smtClean="0">
                <a:solidFill>
                  <a:schemeClr val="bg1"/>
                </a:solidFill>
              </a:rPr>
              <a:t>mainly objective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4764617" y="4714885"/>
            <a:ext cx="383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Scientific statements are</a:t>
            </a:r>
          </a:p>
          <a:p>
            <a:r>
              <a:rPr lang="en-GB" b="1" dirty="0">
                <a:solidFill>
                  <a:schemeClr val="bg1"/>
                </a:solidFill>
              </a:rPr>
              <a:t>testable and verifiable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4667251" y="5314950"/>
            <a:ext cx="39708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 Science explores how </a:t>
            </a:r>
            <a:r>
              <a:rPr lang="en-GB" b="1" dirty="0" smtClean="0">
                <a:solidFill>
                  <a:schemeClr val="bg1"/>
                </a:solidFill>
              </a:rPr>
              <a:t> the </a:t>
            </a:r>
            <a:r>
              <a:rPr lang="en-GB" b="1" dirty="0">
                <a:solidFill>
                  <a:schemeClr val="bg1"/>
                </a:solidFill>
              </a:rPr>
              <a:t>universe </a:t>
            </a:r>
            <a:r>
              <a:rPr lang="en-GB" b="1" dirty="0" smtClean="0">
                <a:solidFill>
                  <a:schemeClr val="bg1"/>
                </a:solidFill>
              </a:rPr>
              <a:t>   works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764618" y="5943600"/>
            <a:ext cx="40047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Religion explores why the</a:t>
            </a:r>
          </a:p>
          <a:p>
            <a:r>
              <a:rPr lang="en-GB" b="1" dirty="0">
                <a:solidFill>
                  <a:schemeClr val="bg1"/>
                </a:solidFill>
              </a:rPr>
              <a:t>Universe works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334" name="Text Box 29"/>
          <p:cNvSpPr txBox="1">
            <a:spLocks noChangeArrowheads="1"/>
          </p:cNvSpPr>
          <p:nvPr/>
        </p:nvSpPr>
        <p:spPr bwMode="auto">
          <a:xfrm>
            <a:off x="0" y="4929198"/>
            <a:ext cx="384810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Both make assumptions.  Religion that God exists.  Science that nature is orderly, intelligible and uniform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5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0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5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0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4" grpId="0" animBg="1" autoUpdateAnimBg="0"/>
      <p:bldP spid="14349" grpId="0" animBg="1" autoUpdateAnimBg="0"/>
      <p:bldP spid="14341" grpId="0" autoUpdateAnimBg="0"/>
      <p:bldP spid="14342" grpId="0" autoUpdateAnimBg="0"/>
      <p:bldP spid="14343" grpId="0" autoUpdateAnimBg="0"/>
      <p:bldP spid="14344" grpId="0" autoUpdateAnimBg="0"/>
      <p:bldP spid="14345" grpId="0" autoUpdateAnimBg="0"/>
      <p:bldP spid="14346" grpId="0" autoUpdateAnimBg="0"/>
      <p:bldP spid="14347" grpId="0" autoUpdateAnimBg="0"/>
      <p:bldP spid="14350" grpId="0" animBg="1" autoUpdateAnimBg="0"/>
      <p:bldP spid="14352" grpId="0" autoUpdateAnimBg="0"/>
      <p:bldP spid="14353" grpId="0" animBg="1"/>
      <p:bldP spid="14356" grpId="0" autoUpdateAnimBg="0"/>
      <p:bldP spid="14357" grpId="0" autoUpdateAnimBg="0"/>
      <p:bldP spid="14358" grpId="0" autoUpdateAnimBg="0"/>
      <p:bldP spid="14359" grpId="0" autoUpdateAnimBg="0"/>
      <p:bldP spid="14360" grpId="0" autoUpdateAnimBg="0"/>
      <p:bldP spid="14361" grpId="0" autoUpdateAnimBg="0"/>
      <p:bldP spid="14363" grpId="0" autoUpdateAnimBg="0"/>
      <p:bldP spid="14364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148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highland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dmaclean</dc:creator>
  <cp:lastModifiedBy>Donald MacLean - Fortrose Academy</cp:lastModifiedBy>
  <cp:revision>3</cp:revision>
  <dcterms:created xsi:type="dcterms:W3CDTF">2010-01-21T15:21:01Z</dcterms:created>
  <dcterms:modified xsi:type="dcterms:W3CDTF">2012-02-27T15:01:50Z</dcterms:modified>
</cp:coreProperties>
</file>